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31"/>
  </p:notesMasterIdLst>
  <p:sldIdLst>
    <p:sldId id="306" r:id="rId5"/>
    <p:sldId id="307" r:id="rId6"/>
    <p:sldId id="308" r:id="rId7"/>
    <p:sldId id="320" r:id="rId8"/>
    <p:sldId id="321" r:id="rId9"/>
    <p:sldId id="314" r:id="rId10"/>
    <p:sldId id="322" r:id="rId11"/>
    <p:sldId id="323" r:id="rId12"/>
    <p:sldId id="294" r:id="rId13"/>
    <p:sldId id="332" r:id="rId14"/>
    <p:sldId id="324" r:id="rId15"/>
    <p:sldId id="333" r:id="rId16"/>
    <p:sldId id="325" r:id="rId17"/>
    <p:sldId id="316" r:id="rId18"/>
    <p:sldId id="326" r:id="rId19"/>
    <p:sldId id="327" r:id="rId20"/>
    <p:sldId id="319" r:id="rId21"/>
    <p:sldId id="328" r:id="rId22"/>
    <p:sldId id="329" r:id="rId23"/>
    <p:sldId id="318" r:id="rId24"/>
    <p:sldId id="331" r:id="rId25"/>
    <p:sldId id="315" r:id="rId26"/>
    <p:sldId id="310" r:id="rId27"/>
    <p:sldId id="330" r:id="rId28"/>
    <p:sldId id="313" r:id="rId29"/>
    <p:sldId id="33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967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80FA6-198A-4B1C-9565-1554F8A189A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6A29E4-7678-4B0F-902D-BD33EB786DE7}">
      <dgm:prSet/>
      <dgm:spPr/>
      <dgm:t>
        <a:bodyPr/>
        <a:lstStyle/>
        <a:p>
          <a:r>
            <a:rPr lang="en-US" dirty="0"/>
            <a:t>Grade Level Teams</a:t>
          </a:r>
        </a:p>
      </dgm:t>
    </dgm:pt>
    <dgm:pt modelId="{287E323D-22F0-4AEE-9377-F0525EB58A10}" type="parTrans" cxnId="{91AE0F65-9912-4CD7-AAA3-8096B28A5889}">
      <dgm:prSet/>
      <dgm:spPr/>
      <dgm:t>
        <a:bodyPr/>
        <a:lstStyle/>
        <a:p>
          <a:endParaRPr lang="en-US"/>
        </a:p>
      </dgm:t>
    </dgm:pt>
    <dgm:pt modelId="{8BA5C737-99F0-44A9-9378-43A6896FE3F3}" type="sibTrans" cxnId="{91AE0F65-9912-4CD7-AAA3-8096B28A5889}">
      <dgm:prSet/>
      <dgm:spPr/>
      <dgm:t>
        <a:bodyPr/>
        <a:lstStyle/>
        <a:p>
          <a:endParaRPr lang="en-US"/>
        </a:p>
      </dgm:t>
    </dgm:pt>
    <dgm:pt modelId="{8B16E16F-66EA-48F1-91EF-E36A839B967A}">
      <dgm:prSet/>
      <dgm:spPr/>
      <dgm:t>
        <a:bodyPr/>
        <a:lstStyle/>
        <a:p>
          <a:r>
            <a:rPr lang="en-US"/>
            <a:t>PK/K &amp; 1/2 weekly</a:t>
          </a:r>
        </a:p>
      </dgm:t>
    </dgm:pt>
    <dgm:pt modelId="{78584614-88FB-4979-B5C2-ABC3698B5E73}" type="parTrans" cxnId="{BF92F44C-D146-47A2-9827-42B37FAAD6EF}">
      <dgm:prSet/>
      <dgm:spPr/>
      <dgm:t>
        <a:bodyPr/>
        <a:lstStyle/>
        <a:p>
          <a:endParaRPr lang="en-US"/>
        </a:p>
      </dgm:t>
    </dgm:pt>
    <dgm:pt modelId="{2A270E6F-835E-49C8-BE1A-5F8138E89BA5}" type="sibTrans" cxnId="{BF92F44C-D146-47A2-9827-42B37FAAD6EF}">
      <dgm:prSet/>
      <dgm:spPr/>
      <dgm:t>
        <a:bodyPr/>
        <a:lstStyle/>
        <a:p>
          <a:endParaRPr lang="en-US"/>
        </a:p>
      </dgm:t>
    </dgm:pt>
    <dgm:pt modelId="{1BF2240A-ECD0-496B-AE80-D70E930C19C2}">
      <dgm:prSet/>
      <dgm:spPr/>
      <dgm:t>
        <a:bodyPr/>
        <a:lstStyle/>
        <a:p>
          <a:r>
            <a:rPr lang="en-US"/>
            <a:t>3/4 &amp; 5/6 weekly</a:t>
          </a:r>
        </a:p>
      </dgm:t>
    </dgm:pt>
    <dgm:pt modelId="{EB2CE788-4E21-4423-9635-CE6BE981ACE8}" type="parTrans" cxnId="{BEC21DC9-6D8F-48F7-9D53-89F7C0882539}">
      <dgm:prSet/>
      <dgm:spPr/>
      <dgm:t>
        <a:bodyPr/>
        <a:lstStyle/>
        <a:p>
          <a:endParaRPr lang="en-US"/>
        </a:p>
      </dgm:t>
    </dgm:pt>
    <dgm:pt modelId="{229F41D9-11B2-48CD-A08D-6AFAD5DD686D}" type="sibTrans" cxnId="{BEC21DC9-6D8F-48F7-9D53-89F7C0882539}">
      <dgm:prSet/>
      <dgm:spPr/>
      <dgm:t>
        <a:bodyPr/>
        <a:lstStyle/>
        <a:p>
          <a:endParaRPr lang="en-US"/>
        </a:p>
      </dgm:t>
    </dgm:pt>
    <dgm:pt modelId="{D2E0213A-93B7-4512-82E4-25EB541F9FC9}">
      <dgm:prSet/>
      <dgm:spPr/>
      <dgm:t>
        <a:bodyPr/>
        <a:lstStyle/>
        <a:p>
          <a:r>
            <a:rPr lang="en-US" dirty="0"/>
            <a:t>Reading Lab team- daily collaboration and weekly team planning</a:t>
          </a:r>
        </a:p>
      </dgm:t>
    </dgm:pt>
    <dgm:pt modelId="{DC29B4B7-5234-4DE8-8934-98AE053EAA54}" type="parTrans" cxnId="{AEA828AA-62D6-4476-B0F3-DF05384AF219}">
      <dgm:prSet/>
      <dgm:spPr/>
      <dgm:t>
        <a:bodyPr/>
        <a:lstStyle/>
        <a:p>
          <a:endParaRPr lang="en-US"/>
        </a:p>
      </dgm:t>
    </dgm:pt>
    <dgm:pt modelId="{687D2A5D-DD23-4B4A-97D3-D49E78756F1B}" type="sibTrans" cxnId="{AEA828AA-62D6-4476-B0F3-DF05384AF219}">
      <dgm:prSet/>
      <dgm:spPr/>
      <dgm:t>
        <a:bodyPr/>
        <a:lstStyle/>
        <a:p>
          <a:endParaRPr lang="en-US"/>
        </a:p>
      </dgm:t>
    </dgm:pt>
    <dgm:pt modelId="{51966B62-E3BE-41FF-9320-08908A7451B2}">
      <dgm:prSet/>
      <dgm:spPr/>
      <dgm:t>
        <a:bodyPr/>
        <a:lstStyle/>
        <a:p>
          <a:r>
            <a:rPr lang="en-US"/>
            <a:t>Whole Staff</a:t>
          </a:r>
        </a:p>
      </dgm:t>
    </dgm:pt>
    <dgm:pt modelId="{6A96D975-F050-4C5B-9524-073D16B4496E}" type="parTrans" cxnId="{3FBEEDDB-7CDD-4EA0-BF89-67CFCD126D52}">
      <dgm:prSet/>
      <dgm:spPr/>
      <dgm:t>
        <a:bodyPr/>
        <a:lstStyle/>
        <a:p>
          <a:endParaRPr lang="en-US"/>
        </a:p>
      </dgm:t>
    </dgm:pt>
    <dgm:pt modelId="{6E0B1B95-E603-4388-B816-E60F9AA2A432}" type="sibTrans" cxnId="{3FBEEDDB-7CDD-4EA0-BF89-67CFCD126D52}">
      <dgm:prSet/>
      <dgm:spPr/>
      <dgm:t>
        <a:bodyPr/>
        <a:lstStyle/>
        <a:p>
          <a:endParaRPr lang="en-US"/>
        </a:p>
      </dgm:t>
    </dgm:pt>
    <dgm:pt modelId="{C3C5317F-D38E-497F-A91B-C77C0679B265}">
      <dgm:prSet/>
      <dgm:spPr/>
      <dgm:t>
        <a:bodyPr/>
        <a:lstStyle/>
        <a:p>
          <a:r>
            <a:rPr lang="en-US"/>
            <a:t>Monthly meeting</a:t>
          </a:r>
        </a:p>
      </dgm:t>
    </dgm:pt>
    <dgm:pt modelId="{1C29089A-B2B3-4D7C-9557-7C55EF7184C8}" type="parTrans" cxnId="{C25C076D-0D34-4A04-869A-A6CA167B8891}">
      <dgm:prSet/>
      <dgm:spPr/>
      <dgm:t>
        <a:bodyPr/>
        <a:lstStyle/>
        <a:p>
          <a:endParaRPr lang="en-US"/>
        </a:p>
      </dgm:t>
    </dgm:pt>
    <dgm:pt modelId="{DD53D5D5-EE42-440B-A085-D9FAA8865521}" type="sibTrans" cxnId="{C25C076D-0D34-4A04-869A-A6CA167B8891}">
      <dgm:prSet/>
      <dgm:spPr/>
      <dgm:t>
        <a:bodyPr/>
        <a:lstStyle/>
        <a:p>
          <a:endParaRPr lang="en-US"/>
        </a:p>
      </dgm:t>
    </dgm:pt>
    <dgm:pt modelId="{2D6BD22F-27E4-47A5-B1D5-AAA0AA08DD3B}">
      <dgm:prSet/>
      <dgm:spPr/>
      <dgm:t>
        <a:bodyPr/>
        <a:lstStyle/>
        <a:p>
          <a:r>
            <a:rPr lang="en-US"/>
            <a:t>Review new data and the overall path of a student’s intervention</a:t>
          </a:r>
        </a:p>
      </dgm:t>
    </dgm:pt>
    <dgm:pt modelId="{3F23DA99-87CC-4D11-8A12-55EC5E615FDD}" type="parTrans" cxnId="{70D6B8CB-7D85-4730-BA53-1E79538E0CDE}">
      <dgm:prSet/>
      <dgm:spPr/>
      <dgm:t>
        <a:bodyPr/>
        <a:lstStyle/>
        <a:p>
          <a:endParaRPr lang="en-US"/>
        </a:p>
      </dgm:t>
    </dgm:pt>
    <dgm:pt modelId="{E9B3FF86-13E9-4A2E-9D14-E0F8A13195FB}" type="sibTrans" cxnId="{70D6B8CB-7D85-4730-BA53-1E79538E0CDE}">
      <dgm:prSet/>
      <dgm:spPr/>
      <dgm:t>
        <a:bodyPr/>
        <a:lstStyle/>
        <a:p>
          <a:endParaRPr lang="en-US"/>
        </a:p>
      </dgm:t>
    </dgm:pt>
    <dgm:pt modelId="{81DEAD77-C9DD-40F2-9C1B-CDFD4C434122}">
      <dgm:prSet/>
      <dgm:spPr/>
      <dgm:t>
        <a:bodyPr/>
        <a:lstStyle/>
        <a:p>
          <a:r>
            <a:rPr lang="en-US"/>
            <a:t>Give direction to Reading Lab team</a:t>
          </a:r>
        </a:p>
      </dgm:t>
    </dgm:pt>
    <dgm:pt modelId="{F58AC79A-A31D-428F-B914-F0628C948990}" type="parTrans" cxnId="{B4257325-F07A-49BE-833F-E2E8DDF4E0CC}">
      <dgm:prSet/>
      <dgm:spPr/>
      <dgm:t>
        <a:bodyPr/>
        <a:lstStyle/>
        <a:p>
          <a:endParaRPr lang="en-US"/>
        </a:p>
      </dgm:t>
    </dgm:pt>
    <dgm:pt modelId="{17C34FCC-28BA-4FCE-BB75-88D9584C7825}" type="sibTrans" cxnId="{B4257325-F07A-49BE-833F-E2E8DDF4E0CC}">
      <dgm:prSet/>
      <dgm:spPr/>
      <dgm:t>
        <a:bodyPr/>
        <a:lstStyle/>
        <a:p>
          <a:endParaRPr lang="en-US"/>
        </a:p>
      </dgm:t>
    </dgm:pt>
    <dgm:pt modelId="{8F63B7C0-D898-475D-A1E1-D91B21CF513D}">
      <dgm:prSet/>
      <dgm:spPr/>
      <dgm:t>
        <a:bodyPr/>
        <a:lstStyle/>
        <a:p>
          <a:r>
            <a:rPr lang="en-US"/>
            <a:t>Conduct data sorts together</a:t>
          </a:r>
        </a:p>
      </dgm:t>
    </dgm:pt>
    <dgm:pt modelId="{95A81EE7-77C3-43F1-ADB3-CCC4DA00122F}" type="parTrans" cxnId="{32E2C022-E7DB-4C23-9325-84904D43CFD2}">
      <dgm:prSet/>
      <dgm:spPr/>
      <dgm:t>
        <a:bodyPr/>
        <a:lstStyle/>
        <a:p>
          <a:endParaRPr lang="en-US"/>
        </a:p>
      </dgm:t>
    </dgm:pt>
    <dgm:pt modelId="{9B949A8E-5384-4BB9-820A-6B9116551064}" type="sibTrans" cxnId="{32E2C022-E7DB-4C23-9325-84904D43CFD2}">
      <dgm:prSet/>
      <dgm:spPr/>
      <dgm:t>
        <a:bodyPr/>
        <a:lstStyle/>
        <a:p>
          <a:endParaRPr lang="en-US"/>
        </a:p>
      </dgm:t>
    </dgm:pt>
    <dgm:pt modelId="{85E9968A-9550-4A2A-97D3-86FD03175707}" type="pres">
      <dgm:prSet presAssocID="{92F80FA6-198A-4B1C-9565-1554F8A189AE}" presName="linear" presStyleCnt="0">
        <dgm:presLayoutVars>
          <dgm:animLvl val="lvl"/>
          <dgm:resizeHandles val="exact"/>
        </dgm:presLayoutVars>
      </dgm:prSet>
      <dgm:spPr/>
    </dgm:pt>
    <dgm:pt modelId="{CF9CDE9E-C9FC-450C-A82C-42D83C9DF075}" type="pres">
      <dgm:prSet presAssocID="{EB6A29E4-7678-4B0F-902D-BD33EB786DE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398E91-8DB7-4775-9BE1-062BFBB244E3}" type="pres">
      <dgm:prSet presAssocID="{EB6A29E4-7678-4B0F-902D-BD33EB786DE7}" presName="childText" presStyleLbl="revTx" presStyleIdx="0" presStyleCnt="2">
        <dgm:presLayoutVars>
          <dgm:bulletEnabled val="1"/>
        </dgm:presLayoutVars>
      </dgm:prSet>
      <dgm:spPr/>
    </dgm:pt>
    <dgm:pt modelId="{85B824A0-13EB-4D4D-84F9-CE89E7AD09A2}" type="pres">
      <dgm:prSet presAssocID="{51966B62-E3BE-41FF-9320-08908A7451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152F60C-8858-4D85-8470-B1E268754BC1}" type="pres">
      <dgm:prSet presAssocID="{51966B62-E3BE-41FF-9320-08908A7451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C40A913-B76E-4843-9B6F-6B76FF8EE315}" type="presOf" srcId="{C3C5317F-D38E-497F-A91B-C77C0679B265}" destId="{A152F60C-8858-4D85-8470-B1E268754BC1}" srcOrd="0" destOrd="0" presId="urn:microsoft.com/office/officeart/2005/8/layout/vList2"/>
    <dgm:cxn modelId="{32E2C022-E7DB-4C23-9325-84904D43CFD2}" srcId="{51966B62-E3BE-41FF-9320-08908A7451B2}" destId="{8F63B7C0-D898-475D-A1E1-D91B21CF513D}" srcOrd="3" destOrd="0" parTransId="{95A81EE7-77C3-43F1-ADB3-CCC4DA00122F}" sibTransId="{9B949A8E-5384-4BB9-820A-6B9116551064}"/>
    <dgm:cxn modelId="{B4257325-F07A-49BE-833F-E2E8DDF4E0CC}" srcId="{51966B62-E3BE-41FF-9320-08908A7451B2}" destId="{81DEAD77-C9DD-40F2-9C1B-CDFD4C434122}" srcOrd="2" destOrd="0" parTransId="{F58AC79A-A31D-428F-B914-F0628C948990}" sibTransId="{17C34FCC-28BA-4FCE-BB75-88D9584C7825}"/>
    <dgm:cxn modelId="{47E3E026-C21B-4501-B0A0-37541E4ED2DA}" type="presOf" srcId="{8F63B7C0-D898-475D-A1E1-D91B21CF513D}" destId="{A152F60C-8858-4D85-8470-B1E268754BC1}" srcOrd="0" destOrd="3" presId="urn:microsoft.com/office/officeart/2005/8/layout/vList2"/>
    <dgm:cxn modelId="{8C466463-B42B-406B-866E-476A0F90A42A}" type="presOf" srcId="{1BF2240A-ECD0-496B-AE80-D70E930C19C2}" destId="{17398E91-8DB7-4775-9BE1-062BFBB244E3}" srcOrd="0" destOrd="1" presId="urn:microsoft.com/office/officeart/2005/8/layout/vList2"/>
    <dgm:cxn modelId="{91AE0F65-9912-4CD7-AAA3-8096B28A5889}" srcId="{92F80FA6-198A-4B1C-9565-1554F8A189AE}" destId="{EB6A29E4-7678-4B0F-902D-BD33EB786DE7}" srcOrd="0" destOrd="0" parTransId="{287E323D-22F0-4AEE-9377-F0525EB58A10}" sibTransId="{8BA5C737-99F0-44A9-9378-43A6896FE3F3}"/>
    <dgm:cxn modelId="{05130867-055F-459E-ACE4-D08B2A66AF5D}" type="presOf" srcId="{EB6A29E4-7678-4B0F-902D-BD33EB786DE7}" destId="{CF9CDE9E-C9FC-450C-A82C-42D83C9DF075}" srcOrd="0" destOrd="0" presId="urn:microsoft.com/office/officeart/2005/8/layout/vList2"/>
    <dgm:cxn modelId="{44072D67-902D-4664-8351-A591DE487A08}" type="presOf" srcId="{92F80FA6-198A-4B1C-9565-1554F8A189AE}" destId="{85E9968A-9550-4A2A-97D3-86FD03175707}" srcOrd="0" destOrd="0" presId="urn:microsoft.com/office/officeart/2005/8/layout/vList2"/>
    <dgm:cxn modelId="{BF92F44C-D146-47A2-9827-42B37FAAD6EF}" srcId="{EB6A29E4-7678-4B0F-902D-BD33EB786DE7}" destId="{8B16E16F-66EA-48F1-91EF-E36A839B967A}" srcOrd="0" destOrd="0" parTransId="{78584614-88FB-4979-B5C2-ABC3698B5E73}" sibTransId="{2A270E6F-835E-49C8-BE1A-5F8138E89BA5}"/>
    <dgm:cxn modelId="{C25C076D-0D34-4A04-869A-A6CA167B8891}" srcId="{51966B62-E3BE-41FF-9320-08908A7451B2}" destId="{C3C5317F-D38E-497F-A91B-C77C0679B265}" srcOrd="0" destOrd="0" parTransId="{1C29089A-B2B3-4D7C-9557-7C55EF7184C8}" sibTransId="{DD53D5D5-EE42-440B-A085-D9FAA8865521}"/>
    <dgm:cxn modelId="{54FFBB4F-4593-4BBF-8B82-C8F1A477B4FF}" type="presOf" srcId="{51966B62-E3BE-41FF-9320-08908A7451B2}" destId="{85B824A0-13EB-4D4D-84F9-CE89E7AD09A2}" srcOrd="0" destOrd="0" presId="urn:microsoft.com/office/officeart/2005/8/layout/vList2"/>
    <dgm:cxn modelId="{F1B08959-6490-4BE2-B243-CCEA59867637}" type="presOf" srcId="{81DEAD77-C9DD-40F2-9C1B-CDFD4C434122}" destId="{A152F60C-8858-4D85-8470-B1E268754BC1}" srcOrd="0" destOrd="2" presId="urn:microsoft.com/office/officeart/2005/8/layout/vList2"/>
    <dgm:cxn modelId="{B2034D84-297D-489E-970A-7F92074A617B}" type="presOf" srcId="{2D6BD22F-27E4-47A5-B1D5-AAA0AA08DD3B}" destId="{A152F60C-8858-4D85-8470-B1E268754BC1}" srcOrd="0" destOrd="1" presId="urn:microsoft.com/office/officeart/2005/8/layout/vList2"/>
    <dgm:cxn modelId="{2DB17D9B-0250-49A1-9F5D-2B82CB24663C}" type="presOf" srcId="{8B16E16F-66EA-48F1-91EF-E36A839B967A}" destId="{17398E91-8DB7-4775-9BE1-062BFBB244E3}" srcOrd="0" destOrd="0" presId="urn:microsoft.com/office/officeart/2005/8/layout/vList2"/>
    <dgm:cxn modelId="{2039F69E-E7E1-4603-97C8-F98C095797D4}" type="presOf" srcId="{D2E0213A-93B7-4512-82E4-25EB541F9FC9}" destId="{17398E91-8DB7-4775-9BE1-062BFBB244E3}" srcOrd="0" destOrd="2" presId="urn:microsoft.com/office/officeart/2005/8/layout/vList2"/>
    <dgm:cxn modelId="{AEA828AA-62D6-4476-B0F3-DF05384AF219}" srcId="{EB6A29E4-7678-4B0F-902D-BD33EB786DE7}" destId="{D2E0213A-93B7-4512-82E4-25EB541F9FC9}" srcOrd="2" destOrd="0" parTransId="{DC29B4B7-5234-4DE8-8934-98AE053EAA54}" sibTransId="{687D2A5D-DD23-4B4A-97D3-D49E78756F1B}"/>
    <dgm:cxn modelId="{BEC21DC9-6D8F-48F7-9D53-89F7C0882539}" srcId="{EB6A29E4-7678-4B0F-902D-BD33EB786DE7}" destId="{1BF2240A-ECD0-496B-AE80-D70E930C19C2}" srcOrd="1" destOrd="0" parTransId="{EB2CE788-4E21-4423-9635-CE6BE981ACE8}" sibTransId="{229F41D9-11B2-48CD-A08D-6AFAD5DD686D}"/>
    <dgm:cxn modelId="{70D6B8CB-7D85-4730-BA53-1E79538E0CDE}" srcId="{51966B62-E3BE-41FF-9320-08908A7451B2}" destId="{2D6BD22F-27E4-47A5-B1D5-AAA0AA08DD3B}" srcOrd="1" destOrd="0" parTransId="{3F23DA99-87CC-4D11-8A12-55EC5E615FDD}" sibTransId="{E9B3FF86-13E9-4A2E-9D14-E0F8A13195FB}"/>
    <dgm:cxn modelId="{3FBEEDDB-7CDD-4EA0-BF89-67CFCD126D52}" srcId="{92F80FA6-198A-4B1C-9565-1554F8A189AE}" destId="{51966B62-E3BE-41FF-9320-08908A7451B2}" srcOrd="1" destOrd="0" parTransId="{6A96D975-F050-4C5B-9524-073D16B4496E}" sibTransId="{6E0B1B95-E603-4388-B816-E60F9AA2A432}"/>
    <dgm:cxn modelId="{BD10437D-FF2D-4778-A47F-71DE93B29CE4}" type="presParOf" srcId="{85E9968A-9550-4A2A-97D3-86FD03175707}" destId="{CF9CDE9E-C9FC-450C-A82C-42D83C9DF075}" srcOrd="0" destOrd="0" presId="urn:microsoft.com/office/officeart/2005/8/layout/vList2"/>
    <dgm:cxn modelId="{31EBF485-6A36-4606-A823-D54FF7BE5D9E}" type="presParOf" srcId="{85E9968A-9550-4A2A-97D3-86FD03175707}" destId="{17398E91-8DB7-4775-9BE1-062BFBB244E3}" srcOrd="1" destOrd="0" presId="urn:microsoft.com/office/officeart/2005/8/layout/vList2"/>
    <dgm:cxn modelId="{796E86C7-86F2-45DA-8E30-10CDD18EFA0A}" type="presParOf" srcId="{85E9968A-9550-4A2A-97D3-86FD03175707}" destId="{85B824A0-13EB-4D4D-84F9-CE89E7AD09A2}" srcOrd="2" destOrd="0" presId="urn:microsoft.com/office/officeart/2005/8/layout/vList2"/>
    <dgm:cxn modelId="{9D1C93F9-4417-48BA-A0F8-1C141B779910}" type="presParOf" srcId="{85E9968A-9550-4A2A-97D3-86FD03175707}" destId="{A152F60C-8858-4D85-8470-B1E268754BC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1E69AE-7EA3-4863-A3A6-E5BCF636E2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AD9656-8261-450B-81FC-A9B569274B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 Teachers will assist students with daily practice assignments and then oversee their progress on individualized lessons within iReady.</a:t>
          </a:r>
        </a:p>
      </dgm:t>
    </dgm:pt>
    <dgm:pt modelId="{46A421BC-7623-453B-853E-9E306B888242}" type="parTrans" cxnId="{DE9B32CE-C4A5-445D-90BD-AA920B143094}">
      <dgm:prSet/>
      <dgm:spPr/>
      <dgm:t>
        <a:bodyPr/>
        <a:lstStyle/>
        <a:p>
          <a:endParaRPr lang="en-US"/>
        </a:p>
      </dgm:t>
    </dgm:pt>
    <dgm:pt modelId="{827DFA21-85F9-46BE-9AB6-766EDF7893EF}" type="sibTrans" cxnId="{DE9B32CE-C4A5-445D-90BD-AA920B143094}">
      <dgm:prSet/>
      <dgm:spPr/>
      <dgm:t>
        <a:bodyPr/>
        <a:lstStyle/>
        <a:p>
          <a:endParaRPr lang="en-US"/>
        </a:p>
      </dgm:t>
    </dgm:pt>
    <dgm:pt modelId="{36C47676-91F8-4A3E-82C5-C33365A06F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iReady continuously progress monitors all students based on daily activity.</a:t>
          </a:r>
        </a:p>
      </dgm:t>
    </dgm:pt>
    <dgm:pt modelId="{48EFEDB0-BF07-4D5C-9E25-6925276F5B1B}" type="parTrans" cxnId="{68767815-D0BD-4A0E-8E43-C3FA3A71EBD3}">
      <dgm:prSet/>
      <dgm:spPr/>
      <dgm:t>
        <a:bodyPr/>
        <a:lstStyle/>
        <a:p>
          <a:endParaRPr lang="en-US"/>
        </a:p>
      </dgm:t>
    </dgm:pt>
    <dgm:pt modelId="{55F7841E-0D79-4680-B3DB-3BF91B5AE707}" type="sibTrans" cxnId="{68767815-D0BD-4A0E-8E43-C3FA3A71EBD3}">
      <dgm:prSet/>
      <dgm:spPr/>
      <dgm:t>
        <a:bodyPr/>
        <a:lstStyle/>
        <a:p>
          <a:endParaRPr lang="en-US"/>
        </a:p>
      </dgm:t>
    </dgm:pt>
    <dgm:pt modelId="{C7C17092-F0BE-4A5D-9271-2F358F15BA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Teachers will plan one-on-one support based on student progress within iReady and FastBridge.</a:t>
          </a:r>
        </a:p>
      </dgm:t>
    </dgm:pt>
    <dgm:pt modelId="{E63C9720-A4C9-4FBA-8177-EB4A5C2CF8E6}" type="parTrans" cxnId="{6E83E278-5545-48A5-AAEF-72B6FF342B7E}">
      <dgm:prSet/>
      <dgm:spPr/>
      <dgm:t>
        <a:bodyPr/>
        <a:lstStyle/>
        <a:p>
          <a:endParaRPr lang="en-US"/>
        </a:p>
      </dgm:t>
    </dgm:pt>
    <dgm:pt modelId="{AB7FFC6B-41D1-45C6-A7F9-250ED7B7C58F}" type="sibTrans" cxnId="{6E83E278-5545-48A5-AAEF-72B6FF342B7E}">
      <dgm:prSet/>
      <dgm:spPr/>
      <dgm:t>
        <a:bodyPr/>
        <a:lstStyle/>
        <a:p>
          <a:endParaRPr lang="en-US"/>
        </a:p>
      </dgm:t>
    </dgm:pt>
    <dgm:pt modelId="{967346DD-429D-4128-9F0D-D24EC2E98E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Many math manipulatives are available.</a:t>
          </a:r>
        </a:p>
      </dgm:t>
    </dgm:pt>
    <dgm:pt modelId="{18A54B5D-A822-4177-836C-D13DEBE48F74}" type="parTrans" cxnId="{F2AD1047-6E23-420A-8B51-82A7D3E8776A}">
      <dgm:prSet/>
      <dgm:spPr/>
      <dgm:t>
        <a:bodyPr/>
        <a:lstStyle/>
        <a:p>
          <a:endParaRPr lang="en-US"/>
        </a:p>
      </dgm:t>
    </dgm:pt>
    <dgm:pt modelId="{8A8A90DD-A6CA-4A3E-BF50-8EA516C74019}" type="sibTrans" cxnId="{F2AD1047-6E23-420A-8B51-82A7D3E8776A}">
      <dgm:prSet/>
      <dgm:spPr/>
      <dgm:t>
        <a:bodyPr/>
        <a:lstStyle/>
        <a:p>
          <a:endParaRPr lang="en-US"/>
        </a:p>
      </dgm:t>
    </dgm:pt>
    <dgm:pt modelId="{E8813B06-1061-402D-9DF6-0B0281B9D051}" type="pres">
      <dgm:prSet presAssocID="{A41E69AE-7EA3-4863-A3A6-E5BCF636E234}" presName="linear" presStyleCnt="0">
        <dgm:presLayoutVars>
          <dgm:animLvl val="lvl"/>
          <dgm:resizeHandles val="exact"/>
        </dgm:presLayoutVars>
      </dgm:prSet>
      <dgm:spPr/>
    </dgm:pt>
    <dgm:pt modelId="{74497BB9-FA01-460F-9992-CC5B34D269E0}" type="pres">
      <dgm:prSet presAssocID="{FFAD9656-8261-450B-81FC-A9B569274BD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EF7F0E-3EF5-4216-9A17-BC557FFB9C4F}" type="pres">
      <dgm:prSet presAssocID="{827DFA21-85F9-46BE-9AB6-766EDF7893EF}" presName="spacer" presStyleCnt="0"/>
      <dgm:spPr/>
    </dgm:pt>
    <dgm:pt modelId="{098FC048-E16C-4E1F-9C5B-4F4ABE6F60BA}" type="pres">
      <dgm:prSet presAssocID="{36C47676-91F8-4A3E-82C5-C33365A06F7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FB2E2F-BAE8-4D7C-90E0-4B57F439C758}" type="pres">
      <dgm:prSet presAssocID="{55F7841E-0D79-4680-B3DB-3BF91B5AE707}" presName="spacer" presStyleCnt="0"/>
      <dgm:spPr/>
    </dgm:pt>
    <dgm:pt modelId="{0BE981B5-DCB7-421C-A72D-24EF9D0C3755}" type="pres">
      <dgm:prSet presAssocID="{C7C17092-F0BE-4A5D-9271-2F358F15BA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EA73DA-8EBB-4A1C-A06B-5EAD2DE7E4E8}" type="pres">
      <dgm:prSet presAssocID="{AB7FFC6B-41D1-45C6-A7F9-250ED7B7C58F}" presName="spacer" presStyleCnt="0"/>
      <dgm:spPr/>
    </dgm:pt>
    <dgm:pt modelId="{A86311D6-776B-43E4-8359-84A3471C6F64}" type="pres">
      <dgm:prSet presAssocID="{967346DD-429D-4128-9F0D-D24EC2E98EA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8767815-D0BD-4A0E-8E43-C3FA3A71EBD3}" srcId="{A41E69AE-7EA3-4863-A3A6-E5BCF636E234}" destId="{36C47676-91F8-4A3E-82C5-C33365A06F71}" srcOrd="1" destOrd="0" parTransId="{48EFEDB0-BF07-4D5C-9E25-6925276F5B1B}" sibTransId="{55F7841E-0D79-4680-B3DB-3BF91B5AE707}"/>
    <dgm:cxn modelId="{4038AB40-7637-473C-B21D-B93219BD6106}" type="presOf" srcId="{FFAD9656-8261-450B-81FC-A9B569274BD2}" destId="{74497BB9-FA01-460F-9992-CC5B34D269E0}" srcOrd="0" destOrd="0" presId="urn:microsoft.com/office/officeart/2005/8/layout/vList2"/>
    <dgm:cxn modelId="{F2AD1047-6E23-420A-8B51-82A7D3E8776A}" srcId="{A41E69AE-7EA3-4863-A3A6-E5BCF636E234}" destId="{967346DD-429D-4128-9F0D-D24EC2E98EAD}" srcOrd="3" destOrd="0" parTransId="{18A54B5D-A822-4177-836C-D13DEBE48F74}" sibTransId="{8A8A90DD-A6CA-4A3E-BF50-8EA516C74019}"/>
    <dgm:cxn modelId="{6E83E278-5545-48A5-AAEF-72B6FF342B7E}" srcId="{A41E69AE-7EA3-4863-A3A6-E5BCF636E234}" destId="{C7C17092-F0BE-4A5D-9271-2F358F15BAB7}" srcOrd="2" destOrd="0" parTransId="{E63C9720-A4C9-4FBA-8177-EB4A5C2CF8E6}" sibTransId="{AB7FFC6B-41D1-45C6-A7F9-250ED7B7C58F}"/>
    <dgm:cxn modelId="{F9A41C99-4A0D-48C6-981B-3EE7642C6C96}" type="presOf" srcId="{967346DD-429D-4128-9F0D-D24EC2E98EAD}" destId="{A86311D6-776B-43E4-8359-84A3471C6F64}" srcOrd="0" destOrd="0" presId="urn:microsoft.com/office/officeart/2005/8/layout/vList2"/>
    <dgm:cxn modelId="{63CD3ECC-41D7-4A68-8F4D-88D82B174C3F}" type="presOf" srcId="{A41E69AE-7EA3-4863-A3A6-E5BCF636E234}" destId="{E8813B06-1061-402D-9DF6-0B0281B9D051}" srcOrd="0" destOrd="0" presId="urn:microsoft.com/office/officeart/2005/8/layout/vList2"/>
    <dgm:cxn modelId="{DE9B32CE-C4A5-445D-90BD-AA920B143094}" srcId="{A41E69AE-7EA3-4863-A3A6-E5BCF636E234}" destId="{FFAD9656-8261-450B-81FC-A9B569274BD2}" srcOrd="0" destOrd="0" parTransId="{46A421BC-7623-453B-853E-9E306B888242}" sibTransId="{827DFA21-85F9-46BE-9AB6-766EDF7893EF}"/>
    <dgm:cxn modelId="{5A1A95DB-3BCC-42F7-BA39-01D46B4A28AD}" type="presOf" srcId="{C7C17092-F0BE-4A5D-9271-2F358F15BAB7}" destId="{0BE981B5-DCB7-421C-A72D-24EF9D0C3755}" srcOrd="0" destOrd="0" presId="urn:microsoft.com/office/officeart/2005/8/layout/vList2"/>
    <dgm:cxn modelId="{43E366F3-13A6-4C70-8F1A-F9B768BBCC9E}" type="presOf" srcId="{36C47676-91F8-4A3E-82C5-C33365A06F71}" destId="{098FC048-E16C-4E1F-9C5B-4F4ABE6F60BA}" srcOrd="0" destOrd="0" presId="urn:microsoft.com/office/officeart/2005/8/layout/vList2"/>
    <dgm:cxn modelId="{D0121537-695E-4610-96C8-F2AE04B41F2B}" type="presParOf" srcId="{E8813B06-1061-402D-9DF6-0B0281B9D051}" destId="{74497BB9-FA01-460F-9992-CC5B34D269E0}" srcOrd="0" destOrd="0" presId="urn:microsoft.com/office/officeart/2005/8/layout/vList2"/>
    <dgm:cxn modelId="{C3DCA236-E963-4F2D-B53A-400B7BE5AA46}" type="presParOf" srcId="{E8813B06-1061-402D-9DF6-0B0281B9D051}" destId="{7DEF7F0E-3EF5-4216-9A17-BC557FFB9C4F}" srcOrd="1" destOrd="0" presId="urn:microsoft.com/office/officeart/2005/8/layout/vList2"/>
    <dgm:cxn modelId="{4864F901-5D16-4017-B8E9-E68B51176A8F}" type="presParOf" srcId="{E8813B06-1061-402D-9DF6-0B0281B9D051}" destId="{098FC048-E16C-4E1F-9C5B-4F4ABE6F60BA}" srcOrd="2" destOrd="0" presId="urn:microsoft.com/office/officeart/2005/8/layout/vList2"/>
    <dgm:cxn modelId="{9425E16B-552A-4C22-8582-BBDD986970D1}" type="presParOf" srcId="{E8813B06-1061-402D-9DF6-0B0281B9D051}" destId="{43FB2E2F-BAE8-4D7C-90E0-4B57F439C758}" srcOrd="3" destOrd="0" presId="urn:microsoft.com/office/officeart/2005/8/layout/vList2"/>
    <dgm:cxn modelId="{4559E8E5-5EC5-4ECF-9AE1-A1CEE166D8FF}" type="presParOf" srcId="{E8813B06-1061-402D-9DF6-0B0281B9D051}" destId="{0BE981B5-DCB7-421C-A72D-24EF9D0C3755}" srcOrd="4" destOrd="0" presId="urn:microsoft.com/office/officeart/2005/8/layout/vList2"/>
    <dgm:cxn modelId="{5D3CBA9A-98B5-43C2-9F02-FC6DBF15A515}" type="presParOf" srcId="{E8813B06-1061-402D-9DF6-0B0281B9D051}" destId="{41EA73DA-8EBB-4A1C-A06B-5EAD2DE7E4E8}" srcOrd="5" destOrd="0" presId="urn:microsoft.com/office/officeart/2005/8/layout/vList2"/>
    <dgm:cxn modelId="{D72DE083-FF33-4A5F-B8B4-56676CEB6D9C}" type="presParOf" srcId="{E8813B06-1061-402D-9DF6-0B0281B9D051}" destId="{A86311D6-776B-43E4-8359-84A3471C6F6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CDE9E-C9FC-450C-A82C-42D83C9DF075}">
      <dsp:nvSpPr>
        <dsp:cNvPr id="0" name=""/>
        <dsp:cNvSpPr/>
      </dsp:nvSpPr>
      <dsp:spPr>
        <a:xfrm>
          <a:off x="0" y="90062"/>
          <a:ext cx="6245265" cy="786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Grade Level Teams</a:t>
          </a:r>
        </a:p>
      </dsp:txBody>
      <dsp:txXfrm>
        <a:off x="38381" y="128443"/>
        <a:ext cx="6168503" cy="709478"/>
      </dsp:txXfrm>
    </dsp:sp>
    <dsp:sp modelId="{17398E91-8DB7-4775-9BE1-062BFBB244E3}">
      <dsp:nvSpPr>
        <dsp:cNvPr id="0" name=""/>
        <dsp:cNvSpPr/>
      </dsp:nvSpPr>
      <dsp:spPr>
        <a:xfrm>
          <a:off x="0" y="876302"/>
          <a:ext cx="6245265" cy="2020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PK/K &amp; 1/2 weekly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3/4 &amp; 5/6 weekly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Reading Lab team- daily collaboration and weekly team planning</a:t>
          </a:r>
        </a:p>
      </dsp:txBody>
      <dsp:txXfrm>
        <a:off x="0" y="876302"/>
        <a:ext cx="6245265" cy="2020320"/>
      </dsp:txXfrm>
    </dsp:sp>
    <dsp:sp modelId="{85B824A0-13EB-4D4D-84F9-CE89E7AD09A2}">
      <dsp:nvSpPr>
        <dsp:cNvPr id="0" name=""/>
        <dsp:cNvSpPr/>
      </dsp:nvSpPr>
      <dsp:spPr>
        <a:xfrm>
          <a:off x="0" y="2896622"/>
          <a:ext cx="6245265" cy="786240"/>
        </a:xfrm>
        <a:prstGeom prst="roundRect">
          <a:avLst/>
        </a:prstGeom>
        <a:solidFill>
          <a:schemeClr val="accent2">
            <a:hueOff val="6163298"/>
            <a:satOff val="0"/>
            <a:lumOff val="1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Whole Staff</a:t>
          </a:r>
        </a:p>
      </dsp:txBody>
      <dsp:txXfrm>
        <a:off x="38381" y="2935003"/>
        <a:ext cx="6168503" cy="709478"/>
      </dsp:txXfrm>
    </dsp:sp>
    <dsp:sp modelId="{A152F60C-8858-4D85-8470-B1E268754BC1}">
      <dsp:nvSpPr>
        <dsp:cNvPr id="0" name=""/>
        <dsp:cNvSpPr/>
      </dsp:nvSpPr>
      <dsp:spPr>
        <a:xfrm>
          <a:off x="0" y="3682862"/>
          <a:ext cx="6245265" cy="211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Monthly meeting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Review new data and the overall path of a student’s intervention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Give direction to Reading Lab team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Conduct data sorts together</a:t>
          </a:r>
        </a:p>
      </dsp:txBody>
      <dsp:txXfrm>
        <a:off x="0" y="3682862"/>
        <a:ext cx="6245265" cy="2119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97BB9-FA01-460F-9992-CC5B34D269E0}">
      <dsp:nvSpPr>
        <dsp:cNvPr id="0" name=""/>
        <dsp:cNvSpPr/>
      </dsp:nvSpPr>
      <dsp:spPr>
        <a:xfrm>
          <a:off x="0" y="24151"/>
          <a:ext cx="6026657" cy="1034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Team Teachers will assist students with daily practice assignments and then oversee their progress on individualized lessons within iReady.</a:t>
          </a:r>
        </a:p>
      </dsp:txBody>
      <dsp:txXfrm>
        <a:off x="50489" y="74640"/>
        <a:ext cx="5925679" cy="933301"/>
      </dsp:txXfrm>
    </dsp:sp>
    <dsp:sp modelId="{098FC048-E16C-4E1F-9C5B-4F4ABE6F60BA}">
      <dsp:nvSpPr>
        <dsp:cNvPr id="0" name=""/>
        <dsp:cNvSpPr/>
      </dsp:nvSpPr>
      <dsp:spPr>
        <a:xfrm>
          <a:off x="0" y="1107391"/>
          <a:ext cx="6026657" cy="1034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iReady continuously progress monitors all students based on daily activity.</a:t>
          </a:r>
        </a:p>
      </dsp:txBody>
      <dsp:txXfrm>
        <a:off x="50489" y="1157880"/>
        <a:ext cx="5925679" cy="933301"/>
      </dsp:txXfrm>
    </dsp:sp>
    <dsp:sp modelId="{0BE981B5-DCB7-421C-A72D-24EF9D0C3755}">
      <dsp:nvSpPr>
        <dsp:cNvPr id="0" name=""/>
        <dsp:cNvSpPr/>
      </dsp:nvSpPr>
      <dsp:spPr>
        <a:xfrm>
          <a:off x="0" y="2190631"/>
          <a:ext cx="6026657" cy="1034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Teachers will plan one-on-one support based on student progress within iReady and FastBridge.</a:t>
          </a:r>
        </a:p>
      </dsp:txBody>
      <dsp:txXfrm>
        <a:off x="50489" y="2241120"/>
        <a:ext cx="5925679" cy="933301"/>
      </dsp:txXfrm>
    </dsp:sp>
    <dsp:sp modelId="{A86311D6-776B-43E4-8359-84A3471C6F64}">
      <dsp:nvSpPr>
        <dsp:cNvPr id="0" name=""/>
        <dsp:cNvSpPr/>
      </dsp:nvSpPr>
      <dsp:spPr>
        <a:xfrm>
          <a:off x="0" y="3273871"/>
          <a:ext cx="6026657" cy="1034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Many math manipulatives are available.</a:t>
          </a:r>
        </a:p>
      </dsp:txBody>
      <dsp:txXfrm>
        <a:off x="50489" y="3324360"/>
        <a:ext cx="5925679" cy="933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spc="400" dirty="0">
                <a:solidFill>
                  <a:schemeClr val="bg1"/>
                </a:solidFill>
              </a:rPr>
              <a:t>Academic success plan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Fowler Grade School</a:t>
            </a:r>
          </a:p>
          <a:p>
            <a:r>
              <a:rPr lang="en-US" sz="3600" dirty="0"/>
              <a:t>2022-2023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Interim</a:t>
            </a:r>
            <a:b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Assessments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3 times per year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Not required by the state.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Same program as the state assessment.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Provides teachers with specific standards that students have or have not mastered.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Helps with planning instruction and intervention.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Still difficult to determine growth.</a:t>
            </a:r>
            <a:endParaRPr lang="en-US" sz="18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5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dirty="0" err="1">
                <a:solidFill>
                  <a:schemeClr val="bg1"/>
                </a:solidFill>
              </a:rPr>
              <a:t>FastBridge</a:t>
            </a:r>
            <a:br>
              <a:rPr lang="en-US" sz="4500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Diagnostic</a:t>
            </a: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Assessments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9075"/>
            <a:ext cx="4986955" cy="663004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Given 3 times per year- combination of computer and face-to-face administration.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Provides a standard score to compare growth each period.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Provides teachers with specific information about skills students have and have not mastered.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Prescribes the next steps for individual instruction and sometimes provides specific lessons or activities to use to provide that instruction.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Students are flagged as Tier 2 or Tier 3 by the diagnostic.</a:t>
            </a:r>
          </a:p>
          <a:p>
            <a:pPr marL="4572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Tier 2 &amp; Tier 3 students are “sorted” into 4 quadrants based on their scores.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40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6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Tiered System of Supports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224937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sp>
        <p:nvSpPr>
          <p:cNvPr id="1035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TSS Essential Components">
            <a:extLst>
              <a:ext uri="{FF2B5EF4-FFF2-40B4-BE49-F238E27FC236}">
                <a16:creationId xmlns:a16="http://schemas.microsoft.com/office/drawing/2014/main" id="{AAFE06B3-1DA3-5082-EABE-2AC07F0B1E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3003" y="742950"/>
            <a:ext cx="7552964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47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0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FastBridge</a:t>
            </a:r>
            <a:br>
              <a:rPr lang="en-US" sz="50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Quadrant Sort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224937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sp>
        <p:nvSpPr>
          <p:cNvPr id="73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5D0117E-CEEF-049F-C862-338B0948E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1643"/>
              </p:ext>
            </p:extLst>
          </p:nvPr>
        </p:nvGraphicFramePr>
        <p:xfrm>
          <a:off x="5774274" y="719091"/>
          <a:ext cx="5701456" cy="594803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841822">
                  <a:extLst>
                    <a:ext uri="{9D8B030D-6E8A-4147-A177-3AD203B41FA5}">
                      <a16:colId xmlns:a16="http://schemas.microsoft.com/office/drawing/2014/main" val="3395196444"/>
                    </a:ext>
                  </a:extLst>
                </a:gridCol>
                <a:gridCol w="2859634">
                  <a:extLst>
                    <a:ext uri="{9D8B030D-6E8A-4147-A177-3AD203B41FA5}">
                      <a16:colId xmlns:a16="http://schemas.microsoft.com/office/drawing/2014/main" val="2777338857"/>
                    </a:ext>
                  </a:extLst>
                </a:gridCol>
              </a:tblGrid>
              <a:tr h="2974018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Quadrant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Accurate and Fluent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K-2 = 7 students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3-6 = 9 students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Plan of Action: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Work on monitoring for meaning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 important words directly and word-learning strategies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Monitoring: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Class-wide assessments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Exit criteria: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Proficient on district-wide assessments and demonstrates grade level knowledge of vocabulary and comprehension.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695" marR="53695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Quadrant 2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Accurate and Slow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K-2 = 2 students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3-6 = 2 students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Plan of Action: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Repeated readings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May need to do automaticity work at the word or phrase level in addition to passages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Monitoring: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Oral reading fluency at least once a week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Exit Criteria: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Oral reading fluency benchmark range for grade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695" marR="53695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861219"/>
                  </a:ext>
                </a:extLst>
              </a:tr>
              <a:tr h="2974018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Quadrant 3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Inaccurate and Slow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K-2 = 9 students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3-6 = 4 students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Plan of Action: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Work on missing decoding skills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Work on missing sight words skills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Monitoring:  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Oral reading fluency at least once a week - expect a change in accuracy before fluency.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Exit Criteria: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Oral reading fluency score shows movement into Quadrant 1 or 2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695" marR="53695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Quadrant 4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Inaccurate and Fluent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K-2 = 0 students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3-6 = 3 students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Plan of Action: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Table tap when student makes an error.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 student to adjust rate of reading to type of text and purpose for reading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Monitoring: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Oral reading fluency at least once a week - looking for a change in accuracy.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Exit Criteria:</a:t>
                      </a:r>
                      <a:r>
                        <a:rPr lang="en-US" sz="12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Oral reading accuracy score shows movement into range for Quadrant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695" marR="53695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376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51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0" y="585216"/>
            <a:ext cx="6026658" cy="2276856"/>
          </a:xfrm>
        </p:spPr>
        <p:txBody>
          <a:bodyPr>
            <a:normAutofit/>
          </a:bodyPr>
          <a:lstStyle/>
          <a:p>
            <a:r>
              <a:rPr lang="en-US" b="1" cap="all" spc="400" dirty="0">
                <a:solidFill>
                  <a:schemeClr val="bg1"/>
                </a:solidFill>
                <a:latin typeface="+mn-lt"/>
              </a:rPr>
              <a:t>Progress monitoring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</a:rPr>
              <a:t>FastBridge</a:t>
            </a:r>
            <a:r>
              <a:rPr lang="en-US" sz="2400" dirty="0">
                <a:solidFill>
                  <a:schemeClr val="bg1"/>
                </a:solidFill>
              </a:rPr>
              <a:t> Progress Monitoring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Other Assessment Measures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686015" y="2537381"/>
            <a:ext cx="2857410" cy="3707971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9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4" name="Straight Connector 5143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46" name="Rectangle 514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FastBridge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Progress Monitoring</a:t>
            </a:r>
          </a:p>
        </p:txBody>
      </p:sp>
      <p:sp>
        <p:nvSpPr>
          <p:cNvPr id="5148" name="Rectangle 514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astBridge Progress Monitoring: A Primer - Illuminate Education">
            <a:extLst>
              <a:ext uri="{FF2B5EF4-FFF2-40B4-BE49-F238E27FC236}">
                <a16:creationId xmlns:a16="http://schemas.microsoft.com/office/drawing/2014/main" id="{E24A76A8-9BB0-80B3-74AC-C609A0EAB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r="23428" b="-3"/>
          <a:stretch/>
        </p:blipFill>
        <p:spPr bwMode="auto">
          <a:xfrm>
            <a:off x="-576295" y="356812"/>
            <a:ext cx="6211766" cy="354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Tier 1 students- 3 times/year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Tier 2 students- biweekly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Tier 3 students- weekly</a:t>
            </a:r>
          </a:p>
          <a:p>
            <a:pPr marL="1143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Data points are graphed to compare the student’s growth to their aim line.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Helps determine if the intervention is working.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83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Other </a:t>
            </a: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Assessments &amp; Progress Monitoring Tools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625699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114300">
              <a:lnSpc>
                <a:spcPct val="90000"/>
              </a:lnSpc>
            </a:pPr>
            <a:r>
              <a:rPr lang="en-US" sz="2400" dirty="0"/>
              <a:t>Quick Phonics Screener</a:t>
            </a:r>
          </a:p>
          <a:p>
            <a:pPr marL="685800" lvl="1" indent="-342900"/>
            <a:r>
              <a:rPr lang="en-US" sz="2200" dirty="0"/>
              <a:t>Breaks down phonics into isolated skills, such as short vowel sounds</a:t>
            </a:r>
          </a:p>
          <a:p>
            <a:pPr marL="685800" lvl="1" indent="-342900"/>
            <a:r>
              <a:rPr lang="en-US" sz="2200" dirty="0"/>
              <a:t>Can assess one skill at a time as you work on it</a:t>
            </a:r>
          </a:p>
          <a:p>
            <a:pPr marL="114300">
              <a:lnSpc>
                <a:spcPct val="90000"/>
              </a:lnSpc>
            </a:pPr>
            <a:r>
              <a:rPr lang="en-US" sz="2400" dirty="0"/>
              <a:t>Phonological Awareness Skills Test</a:t>
            </a:r>
          </a:p>
          <a:p>
            <a:pPr marL="685800" lvl="1" indent="-342900"/>
            <a:r>
              <a:rPr lang="en-US" sz="2200" dirty="0"/>
              <a:t>Breaks down phonemic awareness into isolated skills, such as beginning sounds or rhyming words</a:t>
            </a:r>
          </a:p>
          <a:p>
            <a:pPr marL="114300">
              <a:lnSpc>
                <a:spcPct val="90000"/>
              </a:lnSpc>
            </a:pPr>
            <a:r>
              <a:rPr lang="en-US" sz="2400" dirty="0"/>
              <a:t>Lexia</a:t>
            </a:r>
          </a:p>
          <a:p>
            <a:pPr marL="685800" lvl="1" indent="-342900"/>
            <a:r>
              <a:rPr lang="en-US" sz="2200" dirty="0"/>
              <a:t>Uses an initial diagnostic to place students at their instructional level for overall reading skills</a:t>
            </a:r>
          </a:p>
          <a:p>
            <a:pPr marL="685800" lvl="1" indent="-342900"/>
            <a:r>
              <a:rPr lang="en-US" sz="2200" dirty="0"/>
              <a:t>Prescribes lessons to be taught face-to-face when a child is struggling to pass a concept</a:t>
            </a:r>
          </a:p>
          <a:p>
            <a:pPr marL="114300">
              <a:lnSpc>
                <a:spcPct val="90000"/>
              </a:lnSpc>
            </a:pPr>
            <a:r>
              <a:rPr lang="en-US" sz="2400" dirty="0" err="1"/>
              <a:t>iReady</a:t>
            </a:r>
            <a:endParaRPr lang="en-US" sz="2400" dirty="0"/>
          </a:p>
          <a:p>
            <a:pPr marL="685800" lvl="1" indent="-342900"/>
            <a:r>
              <a:rPr lang="en-US" sz="2200" dirty="0"/>
              <a:t>Similar to Lexia, but for math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533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3" y="585216"/>
            <a:ext cx="6819915" cy="22768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Data dives &amp; collaboration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686015" y="2537381"/>
            <a:ext cx="2857410" cy="3707971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9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Collaboration Meetings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11279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sp>
        <p:nvSpPr>
          <p:cNvPr id="37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F41098B4-9846-FE6D-DACF-7BDA51F3A3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5228865"/>
              </p:ext>
            </p:extLst>
          </p:nvPr>
        </p:nvGraphicFramePr>
        <p:xfrm>
          <a:off x="5108535" y="767542"/>
          <a:ext cx="6245265" cy="5892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4062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 Dives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224937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sp>
        <p:nvSpPr>
          <p:cNvPr id="52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4AB9CD5-5B77-1AAD-16BE-3866E5A71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459843"/>
              </p:ext>
            </p:extLst>
          </p:nvPr>
        </p:nvGraphicFramePr>
        <p:xfrm>
          <a:off x="5954305" y="963360"/>
          <a:ext cx="5487010" cy="5631228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</a:tblPr>
              <a:tblGrid>
                <a:gridCol w="949310">
                  <a:extLst>
                    <a:ext uri="{9D8B030D-6E8A-4147-A177-3AD203B41FA5}">
                      <a16:colId xmlns:a16="http://schemas.microsoft.com/office/drawing/2014/main" val="2209587381"/>
                    </a:ext>
                  </a:extLst>
                </a:gridCol>
                <a:gridCol w="949310">
                  <a:extLst>
                    <a:ext uri="{9D8B030D-6E8A-4147-A177-3AD203B41FA5}">
                      <a16:colId xmlns:a16="http://schemas.microsoft.com/office/drawing/2014/main" val="252847961"/>
                    </a:ext>
                  </a:extLst>
                </a:gridCol>
                <a:gridCol w="1044240">
                  <a:extLst>
                    <a:ext uri="{9D8B030D-6E8A-4147-A177-3AD203B41FA5}">
                      <a16:colId xmlns:a16="http://schemas.microsoft.com/office/drawing/2014/main" val="2210059549"/>
                    </a:ext>
                  </a:extLst>
                </a:gridCol>
                <a:gridCol w="2544150">
                  <a:extLst>
                    <a:ext uri="{9D8B030D-6E8A-4147-A177-3AD203B41FA5}">
                      <a16:colId xmlns:a16="http://schemas.microsoft.com/office/drawing/2014/main" val="581002326"/>
                    </a:ext>
                  </a:extLst>
                </a:gridCol>
              </a:tblGrid>
              <a:tr h="492635"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0" cap="none" spc="0">
                          <a:solidFill>
                            <a:schemeClr val="bg1"/>
                          </a:solidFill>
                          <a:effectLst/>
                        </a:rPr>
                        <a:t>Wilson Phonics</a:t>
                      </a:r>
                    </a:p>
                  </a:txBody>
                  <a:tcPr marL="76983" marR="0" marT="59218" marB="5921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b="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983" marR="8734" marT="59218" marB="5921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b="0" cap="none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983" marR="8734" marT="59218" marB="5921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b="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983" marR="8734" marT="59218" marB="5921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172155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Grade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Lexia Level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FastBridge</a:t>
                      </a: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 Recommendation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986949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A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0.2 PA &amp; Phonics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30776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B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0.2 PA &amp; Phonics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980426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C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0.2 PA &amp; Phonics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683690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D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0.2 PA &amp; Phonics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568020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E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0.2 PA &amp; Phonics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539504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F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540816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G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54394"/>
                  </a:ext>
                </a:extLst>
              </a:tr>
              <a:tr h="356309">
                <a:tc>
                  <a:txBody>
                    <a:bodyPr/>
                    <a:lstStyle/>
                    <a:p>
                      <a:pPr algn="ctr" rtl="0" fontAlgn="b"/>
                      <a:endParaRPr lang="en-US" sz="9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951364"/>
                  </a:ext>
                </a:extLst>
              </a:tr>
              <a:tr h="492635"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Read Naturally</a:t>
                      </a:r>
                    </a:p>
                  </a:txBody>
                  <a:tcPr marL="76983" marR="0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997391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Grade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Lexia Level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FastBridge Recommendation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587767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H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3.2 PH &amp; FL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661071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I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1.2 PH &amp; FL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267527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J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1.2 PH &amp; FL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37710"/>
                  </a:ext>
                </a:extLst>
              </a:tr>
              <a:tr h="3299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Student K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2.2 PH &amp; FL</a:t>
                      </a:r>
                    </a:p>
                  </a:txBody>
                  <a:tcPr marL="76983" marR="8734" marT="59218" marB="59218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813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67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spc="400" dirty="0">
                <a:solidFill>
                  <a:schemeClr val="bg1"/>
                </a:solidFill>
                <a:latin typeface="+mn-lt"/>
              </a:rPr>
              <a:t>standards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1577917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Professional Development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Lesson Planning Expectations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Standards Based Report Cards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686015" y="2537381"/>
            <a:ext cx="2857410" cy="3707971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0" y="585216"/>
            <a:ext cx="6026658" cy="227685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Reading lab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686015" y="2537381"/>
            <a:ext cx="2857410" cy="3707971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DA85962-373A-B046-BED8-E419009941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Daily Learning Expeditions</a:t>
            </a:r>
          </a:p>
          <a:p>
            <a:pPr algn="r"/>
            <a:r>
              <a:rPr lang="en-US" sz="2400" dirty="0"/>
              <a:t>Weekly Student Goals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Wildly Important Goal</a:t>
            </a:r>
          </a:p>
        </p:txBody>
      </p:sp>
    </p:spTree>
    <p:extLst>
      <p:ext uri="{BB962C8B-B14F-4D97-AF65-F5344CB8AC3E}">
        <p14:creationId xmlns:p14="http://schemas.microsoft.com/office/powerpoint/2010/main" val="4079518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expeditions</a:t>
            </a:r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CDD6D5-9F57-7451-5379-BD81BD4E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47" y="1690688"/>
            <a:ext cx="11842506" cy="41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expeditions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318317-7263-D7E9-3B3B-C22D0576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57" y="1666708"/>
            <a:ext cx="11834886" cy="4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82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DD372BB-220C-48D2-B19A-562BE88C2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91" b="12491"/>
          <a:stretch/>
        </p:blipFill>
        <p:spPr>
          <a:xfrm>
            <a:off x="209549" y="163453"/>
            <a:ext cx="11791950" cy="6531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499A4A-7132-2191-8DB5-BAC99B3BC9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0" y="585216"/>
            <a:ext cx="6026658" cy="135011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math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686015" y="2537381"/>
            <a:ext cx="2857410" cy="3707971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graphicFrame>
        <p:nvGraphicFramePr>
          <p:cNvPr id="10" name="Text Placeholder 3">
            <a:extLst>
              <a:ext uri="{FF2B5EF4-FFF2-40B4-BE49-F238E27FC236}">
                <a16:creationId xmlns:a16="http://schemas.microsoft.com/office/drawing/2014/main" id="{89B5F7F6-42E7-B8B1-828A-4B780EC26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339792"/>
              </p:ext>
            </p:extLst>
          </p:nvPr>
        </p:nvGraphicFramePr>
        <p:xfrm>
          <a:off x="5202935" y="2219417"/>
          <a:ext cx="6026657" cy="4332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3497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360AF6-C1CC-606C-1A73-87E347AB8FCC}"/>
              </a:ext>
            </a:extLst>
          </p:cNvPr>
          <p:cNvSpPr txBox="1">
            <a:spLocks/>
          </p:cNvSpPr>
          <p:nvPr/>
        </p:nvSpPr>
        <p:spPr>
          <a:xfrm>
            <a:off x="1147572" y="1785059"/>
            <a:ext cx="10460736" cy="4403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Daily- Garden of Growth- Add a leaf to the tree by the office for each </a:t>
            </a:r>
            <a:r>
              <a:rPr lang="en-US" sz="3200" dirty="0" err="1">
                <a:solidFill>
                  <a:schemeClr val="bg1"/>
                </a:solidFill>
              </a:rPr>
              <a:t>iReady</a:t>
            </a:r>
            <a:r>
              <a:rPr lang="en-US" sz="3200" dirty="0">
                <a:solidFill>
                  <a:schemeClr val="bg1"/>
                </a:solidFill>
              </a:rPr>
              <a:t> lesson that you pass.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Weekly- Add a dinosaur puzzle piece to your dinosaur in the Reading Lab for completing your Learning Expedition.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Quarterly- School-wide celebrations planned by the Leadership Council for meeting our Wildly Important Goal.</a:t>
            </a:r>
          </a:p>
        </p:txBody>
      </p:sp>
    </p:spTree>
    <p:extLst>
      <p:ext uri="{BB962C8B-B14F-4D97-AF65-F5344CB8AC3E}">
        <p14:creationId xmlns:p14="http://schemas.microsoft.com/office/powerpoint/2010/main" val="2270028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09937D3-D06B-638C-E615-68C367B3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44818" y="977304"/>
            <a:ext cx="6675438" cy="5006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2CFA4-77C3-A2F8-9894-EFB750FB4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615494"/>
            <a:ext cx="6503175" cy="48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6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Professional Development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August Inservice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Refresher on state standards and depth of knowledge.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Refresher on how to conduct a data sort to match reading interventions to student needs.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Refresher on dyslexia screening.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Additional time and support with the </a:t>
            </a:r>
            <a:r>
              <a:rPr lang="en-US" sz="2400" dirty="0" err="1"/>
              <a:t>FastBridge</a:t>
            </a:r>
            <a:r>
              <a:rPr lang="en-US" sz="2400" dirty="0"/>
              <a:t> assessment and intervention tool.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Lesson</a:t>
            </a:r>
            <a:br>
              <a:rPr lang="en-US" sz="5400" dirty="0"/>
            </a:br>
            <a:r>
              <a:rPr lang="en-US" sz="5400" dirty="0"/>
              <a:t>Planning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Lesson plans will serve as evidence that we are aligning classroom activities with state standards.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Plans will include a focus standard for each lesson.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Lesson planning template will be provided to teachers during August </a:t>
            </a:r>
            <a:r>
              <a:rPr lang="en-US" dirty="0" err="1"/>
              <a:t>inservice</a:t>
            </a:r>
            <a:r>
              <a:rPr lang="en-US" dirty="0"/>
              <a:t> with time to set up their plan books with support.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7D548B8-9E78-1453-2CEF-70E9E0D7A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0" y="1744891"/>
            <a:ext cx="4751259" cy="4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Standards</a:t>
            </a:r>
            <a:b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Based</a:t>
            </a:r>
            <a:b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Report</a:t>
            </a:r>
            <a:b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Cards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A4DC812C-BBD5-7A96-8EAA-DA1FF4859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4637" y="128400"/>
            <a:ext cx="5214236" cy="3346450"/>
          </a:xfr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F91DC13-94BC-44CF-BC8C-9B70A9923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37" y="3641349"/>
            <a:ext cx="5214236" cy="1372483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C33F8C7-6AF7-BAC1-161A-9BF75B76E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638" y="5161281"/>
            <a:ext cx="5214236" cy="14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0" y="585216"/>
            <a:ext cx="6026658" cy="2276856"/>
          </a:xfrm>
        </p:spPr>
        <p:txBody>
          <a:bodyPr>
            <a:normAutofit/>
          </a:bodyPr>
          <a:lstStyle/>
          <a:p>
            <a:r>
              <a:rPr lang="en-US" b="1" cap="all" spc="400" dirty="0">
                <a:solidFill>
                  <a:schemeClr val="bg1"/>
                </a:solidFill>
                <a:latin typeface="+mn-lt"/>
              </a:rPr>
              <a:t>assessment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State Assessments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Interim Assessments</a:t>
            </a:r>
          </a:p>
          <a:p>
            <a:pPr algn="r"/>
            <a:r>
              <a:rPr lang="en-US" sz="2400" dirty="0" err="1">
                <a:solidFill>
                  <a:schemeClr val="bg1"/>
                </a:solidFill>
              </a:rPr>
              <a:t>FastBridge</a:t>
            </a:r>
            <a:r>
              <a:rPr lang="en-US" sz="2400" dirty="0">
                <a:solidFill>
                  <a:schemeClr val="bg1"/>
                </a:solidFill>
              </a:rPr>
              <a:t> Diagnostic Assessments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686015" y="2537381"/>
            <a:ext cx="2857410" cy="3707971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Academic success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72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State Assessments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Annual- in the Spring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Provides broad information about individual strengths and weaknesses.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Shows us how we compare to the state averages.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Helpful for looking at long-term progress.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standards that are assessed and the cut scores are not the same grade to grade, so this is more difficult to determine growth.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Academic success plan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4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State Assessment Baseline- </a:t>
            </a:r>
            <a:r>
              <a:rPr lang="en-US" dirty="0"/>
              <a:t>ELA</a:t>
            </a:r>
            <a:endParaRPr lang="en-US" sz="54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b="1" cap="all" spc="100" dirty="0">
                <a:solidFill>
                  <a:schemeClr val="accent2"/>
                </a:solidFill>
              </a:rPr>
              <a:t>Spring 2022 data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4B1542-4147-3E7A-DA7B-5B61DEAC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8965"/>
            <a:ext cx="8608421" cy="532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971DB-DBF7-C8A5-A4ED-07E98F1E8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3799"/>
              </p:ext>
            </p:extLst>
          </p:nvPr>
        </p:nvGraphicFramePr>
        <p:xfrm>
          <a:off x="9589495" y="2529840"/>
          <a:ext cx="1907180" cy="1798320"/>
        </p:xfrm>
        <a:graphic>
          <a:graphicData uri="http://schemas.openxmlformats.org/drawingml/2006/table">
            <a:tbl>
              <a:tblPr/>
              <a:tblGrid>
                <a:gridCol w="953590">
                  <a:extLst>
                    <a:ext uri="{9D8B030D-6E8A-4147-A177-3AD203B41FA5}">
                      <a16:colId xmlns:a16="http://schemas.microsoft.com/office/drawing/2014/main" val="3854756610"/>
                    </a:ext>
                  </a:extLst>
                </a:gridCol>
                <a:gridCol w="953590">
                  <a:extLst>
                    <a:ext uri="{9D8B030D-6E8A-4147-A177-3AD203B41FA5}">
                      <a16:colId xmlns:a16="http://schemas.microsoft.com/office/drawing/2014/main" val="337230477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Fowler Overall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04901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22%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16933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2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44%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2037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3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26%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91084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4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7%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058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61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State Assessment Baseline- Math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b="1" cap="all" spc="100" dirty="0">
                <a:solidFill>
                  <a:schemeClr val="accent2"/>
                </a:solidFill>
              </a:rPr>
              <a:t>Spring 2022 data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68C482-30F7-2EDF-6133-CBF4E931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4374"/>
            <a:ext cx="8724900" cy="539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C33F5E-8540-D2D8-949B-908A6864F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689124"/>
              </p:ext>
            </p:extLst>
          </p:nvPr>
        </p:nvGraphicFramePr>
        <p:xfrm>
          <a:off x="9696450" y="2529840"/>
          <a:ext cx="1826766" cy="1798320"/>
        </p:xfrm>
        <a:graphic>
          <a:graphicData uri="http://schemas.openxmlformats.org/drawingml/2006/table">
            <a:tbl>
              <a:tblPr/>
              <a:tblGrid>
                <a:gridCol w="913383">
                  <a:extLst>
                    <a:ext uri="{9D8B030D-6E8A-4147-A177-3AD203B41FA5}">
                      <a16:colId xmlns:a16="http://schemas.microsoft.com/office/drawing/2014/main" val="1144098927"/>
                    </a:ext>
                  </a:extLst>
                </a:gridCol>
                <a:gridCol w="913383">
                  <a:extLst>
                    <a:ext uri="{9D8B030D-6E8A-4147-A177-3AD203B41FA5}">
                      <a16:colId xmlns:a16="http://schemas.microsoft.com/office/drawing/2014/main" val="30985954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Fowler Overall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0403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19%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53043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2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48%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06761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3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30%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88875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Level 4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4%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230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{C6587A9A-28E2-4EFC-9A96-888068CE7A82}tf89338750_win32</Template>
  <TotalTime>1156</TotalTime>
  <Words>1104</Words>
  <Application>Microsoft Office PowerPoint</Application>
  <PresentationFormat>Widescreen</PresentationFormat>
  <Paragraphs>240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Univers</vt:lpstr>
      <vt:lpstr>GradientUnivers</vt:lpstr>
      <vt:lpstr>Academic success plan</vt:lpstr>
      <vt:lpstr>standards</vt:lpstr>
      <vt:lpstr>Professional Development</vt:lpstr>
      <vt:lpstr>Lesson Planning</vt:lpstr>
      <vt:lpstr>Standards Based Report Cards</vt:lpstr>
      <vt:lpstr>assessment</vt:lpstr>
      <vt:lpstr>State Assessments</vt:lpstr>
      <vt:lpstr>State Assessment Baseline- ELA</vt:lpstr>
      <vt:lpstr>State Assessment Baseline- Math</vt:lpstr>
      <vt:lpstr>Interim Assessments</vt:lpstr>
      <vt:lpstr>FastBridge Diagnostic Assessments</vt:lpstr>
      <vt:lpstr>Tiered System of Supports</vt:lpstr>
      <vt:lpstr>FastBridge Quadrant Sort</vt:lpstr>
      <vt:lpstr>Progress monitoring</vt:lpstr>
      <vt:lpstr>FastBridge Progress Monitoring</vt:lpstr>
      <vt:lpstr>Other Assessments &amp; Progress Monitoring Tools</vt:lpstr>
      <vt:lpstr>Data dives &amp; collaboration</vt:lpstr>
      <vt:lpstr>Collaboration Meetings</vt:lpstr>
      <vt:lpstr>Data Dives</vt:lpstr>
      <vt:lpstr>Reading lab</vt:lpstr>
      <vt:lpstr>Learning expeditions</vt:lpstr>
      <vt:lpstr>Learning expeditions</vt:lpstr>
      <vt:lpstr>PowerPoint Presentation</vt:lpstr>
      <vt:lpstr>math</vt:lpstr>
      <vt:lpstr>celebrations</vt:lpstr>
      <vt:lpstr>celebrations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success plan</dc:title>
  <dc:creator>Fowler 20_17</dc:creator>
  <cp:lastModifiedBy>USD 225 - District Clerk</cp:lastModifiedBy>
  <cp:revision>23</cp:revision>
  <dcterms:created xsi:type="dcterms:W3CDTF">2022-08-02T00:32:59Z</dcterms:created>
  <dcterms:modified xsi:type="dcterms:W3CDTF">2022-09-19T19:41:08Z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